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Permeance</a:t>
            </a:r>
          </a:p>
          <a:p>
            <a:pPr>
              <a:defRPr b="1"/>
            </a:pPr>
            <a:r>
              <a:rPr lang="en-US" b="1" dirty="0">
                <a:solidFill>
                  <a:schemeClr val="tx1"/>
                </a:solidFill>
              </a:rPr>
              <a:t>ASTM F1249</a:t>
            </a:r>
          </a:p>
        </c:rich>
      </c:tx>
      <c:layout>
        <c:manualLayout>
          <c:xMode val="edge"/>
          <c:yMode val="edge"/>
          <c:x val="0.45140669141877476"/>
          <c:y val="1.24647722960915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228357328686662E-2"/>
          <c:y val="0.1371147851668838"/>
          <c:w val="0.87134652103357824"/>
          <c:h val="0.7426375878678855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Sheet1!$N$3</c:f>
              <c:strCache>
                <c:ptCount val="1"/>
                <c:pt idx="0">
                  <c:v>Permeance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CF8-4F2D-8B97-67A8523EFB5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CF8-4F2D-8B97-67A8523EFB5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CF8-4F2D-8B97-67A8523EFB5D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CF8-4F2D-8B97-67A8523EFB5D}"/>
              </c:ext>
            </c:extLst>
          </c:dPt>
          <c:cat>
            <c:strRef>
              <c:f>Sheet1!$O$1:$R$1</c:f>
              <c:strCache>
                <c:ptCount val="4"/>
                <c:pt idx="0">
                  <c:v>ASTM E1745
Class A</c:v>
                </c:pt>
                <c:pt idx="1">
                  <c:v>10A</c:v>
                </c:pt>
                <c:pt idx="2">
                  <c:v>15A</c:v>
                </c:pt>
                <c:pt idx="3">
                  <c:v>20A</c:v>
                </c:pt>
              </c:strCache>
            </c:strRef>
          </c:cat>
          <c:val>
            <c:numRef>
              <c:f>Sheet1!$O$3:$R$3</c:f>
              <c:numCache>
                <c:formatCode>General</c:formatCode>
                <c:ptCount val="4"/>
                <c:pt idx="0">
                  <c:v>0.1</c:v>
                </c:pt>
                <c:pt idx="1">
                  <c:v>1.7000000000000001E-2</c:v>
                </c:pt>
                <c:pt idx="2">
                  <c:v>8.0000000000000002E-3</c:v>
                </c:pt>
                <c:pt idx="3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CF8-4F2D-8B97-67A8523EFB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7169104"/>
        <c:axId val="99716874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Sheet1!$N$2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Sheet1!$O$1:$R$1</c15:sqref>
                        </c15:formulaRef>
                      </c:ext>
                    </c:extLst>
                    <c:strCache>
                      <c:ptCount val="4"/>
                      <c:pt idx="0">
                        <c:v>ASTM E1745
Class A</c:v>
                      </c:pt>
                      <c:pt idx="1">
                        <c:v>10A</c:v>
                      </c:pt>
                      <c:pt idx="2">
                        <c:v>15A</c:v>
                      </c:pt>
                      <c:pt idx="3">
                        <c:v>20A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Sheet1!$O$2:$R$2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7CF8-4F2D-8B97-67A8523EFB5D}"/>
                  </c:ext>
                </c:extLst>
              </c15:ser>
            </c15:filteredBarSeries>
          </c:ext>
        </c:extLst>
      </c:barChart>
      <c:catAx>
        <c:axId val="99716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168744"/>
        <c:crosses val="autoZero"/>
        <c:auto val="1"/>
        <c:lblAlgn val="ctr"/>
        <c:lblOffset val="100"/>
        <c:noMultiLvlLbl val="0"/>
      </c:catAx>
      <c:valAx>
        <c:axId val="997168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16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Tensile Strength</a:t>
            </a:r>
          </a:p>
          <a:p>
            <a:pPr>
              <a:defRPr/>
            </a:pPr>
            <a:r>
              <a:rPr lang="en-US" dirty="0"/>
              <a:t>ASTM 882</a:t>
            </a:r>
          </a:p>
        </c:rich>
      </c:tx>
      <c:layout>
        <c:manualLayout>
          <c:xMode val="edge"/>
          <c:yMode val="edge"/>
          <c:x val="0.46147071122692546"/>
          <c:y val="1.05150773375658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Sheet1!$N$4</c:f>
              <c:strCache>
                <c:ptCount val="1"/>
                <c:pt idx="0">
                  <c:v>Tensile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F8C-46DC-8BCA-D4B95731FB4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F8C-46DC-8BCA-D4B95731FB49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F8C-46DC-8BCA-D4B95731FB49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F8C-46DC-8BCA-D4B95731FB49}"/>
              </c:ext>
            </c:extLst>
          </c:dPt>
          <c:cat>
            <c:strRef>
              <c:f>Sheet1!$O$1:$R$1</c:f>
              <c:strCache>
                <c:ptCount val="4"/>
                <c:pt idx="0">
                  <c:v>ASTM E1745
Class A</c:v>
                </c:pt>
                <c:pt idx="1">
                  <c:v>10A</c:v>
                </c:pt>
                <c:pt idx="2">
                  <c:v>15A</c:v>
                </c:pt>
                <c:pt idx="3">
                  <c:v>20A</c:v>
                </c:pt>
              </c:strCache>
            </c:strRef>
          </c:cat>
          <c:val>
            <c:numRef>
              <c:f>Sheet1!$O$4:$R$4</c:f>
              <c:numCache>
                <c:formatCode>0.0</c:formatCode>
                <c:ptCount val="4"/>
                <c:pt idx="0" formatCode="General">
                  <c:v>45</c:v>
                </c:pt>
                <c:pt idx="1">
                  <c:v>50</c:v>
                </c:pt>
                <c:pt idx="2">
                  <c:v>80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8C-46DC-8BCA-D4B95731F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1127944"/>
        <c:axId val="1021122184"/>
      </c:barChart>
      <c:catAx>
        <c:axId val="1021127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1122184"/>
        <c:crosses val="autoZero"/>
        <c:auto val="1"/>
        <c:lblAlgn val="ctr"/>
        <c:lblOffset val="100"/>
        <c:noMultiLvlLbl val="0"/>
      </c:catAx>
      <c:valAx>
        <c:axId val="1021122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112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Dart</a:t>
            </a:r>
          </a:p>
          <a:p>
            <a:pPr>
              <a:defRPr/>
            </a:pPr>
            <a:r>
              <a:rPr lang="en-US" dirty="0"/>
              <a:t>ASTM D1709</a:t>
            </a:r>
          </a:p>
        </c:rich>
      </c:tx>
      <c:layout>
        <c:manualLayout>
          <c:xMode val="edge"/>
          <c:yMode val="edge"/>
          <c:x val="0.4321987476147654"/>
          <c:y val="2.442235364568049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058959532866429E-2"/>
          <c:y val="9.2209826567982489E-2"/>
          <c:w val="0.92143233666505886"/>
          <c:h val="0.822232477226347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Sheet1!$N$5</c:f>
              <c:strCache>
                <c:ptCount val="1"/>
                <c:pt idx="0">
                  <c:v>Dart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F2-4678-922B-8CBF39E2E9D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F2-4678-922B-8CBF39E2E9D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F2-4678-922B-8CBF39E2E9D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F2-4678-922B-8CBF39E2E9DE}"/>
              </c:ext>
            </c:extLst>
          </c:dPt>
          <c:cat>
            <c:strRef>
              <c:f>Sheet1!$O$1:$R$1</c:f>
              <c:strCache>
                <c:ptCount val="4"/>
                <c:pt idx="0">
                  <c:v>ASTM E1745
Class A</c:v>
                </c:pt>
                <c:pt idx="1">
                  <c:v>10A</c:v>
                </c:pt>
                <c:pt idx="2">
                  <c:v>15A</c:v>
                </c:pt>
                <c:pt idx="3">
                  <c:v>20A</c:v>
                </c:pt>
              </c:strCache>
            </c:strRef>
          </c:cat>
          <c:val>
            <c:numRef>
              <c:f>Sheet1!$O$5:$R$5</c:f>
              <c:numCache>
                <c:formatCode>General</c:formatCode>
                <c:ptCount val="4"/>
                <c:pt idx="0">
                  <c:v>2200</c:v>
                </c:pt>
                <c:pt idx="1">
                  <c:v>3300</c:v>
                </c:pt>
                <c:pt idx="2" formatCode="0.0">
                  <c:v>3000</c:v>
                </c:pt>
                <c:pt idx="3">
                  <c:v>3300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F2-4678-922B-8CBF39E2E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1135504"/>
        <c:axId val="1021135144"/>
      </c:barChart>
      <c:catAx>
        <c:axId val="10211355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21135144"/>
        <c:crosses val="autoZero"/>
        <c:auto val="1"/>
        <c:lblAlgn val="ctr"/>
        <c:lblOffset val="100"/>
        <c:noMultiLvlLbl val="0"/>
      </c:catAx>
      <c:valAx>
        <c:axId val="1021135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1135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10FC-E61D-ED2B-2476-982DA53FA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D423E-B17C-FE33-E835-245BA1FB1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0ABF2-7F79-AC18-62DA-3A9223C3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4911A-A865-7C6B-157A-D292799A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DCDCC-E039-8E98-2F0E-7CF7C4B5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9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EE160-E348-48D4-52D8-747FFF0D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4DD95-26DD-7468-6161-CA8515815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3A72F-86DA-A845-4ADB-492AEC489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C663C-BF3E-5A28-9293-AF41CC96D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7B38-90C6-9077-2444-C0DF4DC9B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6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3F5228-5C48-AD7B-1442-E65442A02B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F4FE0-579D-E82E-6E67-618277633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5C069-ABB1-5B16-56F8-4BF73F89A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B23ED-D1CB-DE3C-374B-286C0E92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3A0DE-9764-0294-2167-E5D64F236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3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0805-CC9F-59A6-85AD-70F878E0E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840E6-BDDA-7B81-A495-14FDBE4C1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88B48-2C26-41AB-BE89-6892A4DBC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3126B-E412-449C-17EF-8D9191E07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E587F-711B-B407-946F-2E17DD285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1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458E-276D-8801-C0E1-72706C99B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98FA4-8D4A-6B52-15CA-DD743FA4E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F5F2A-AEAE-93FA-A76E-AB2938656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CC765-3A1A-D226-1597-E6188C27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0E6D9-6300-BADD-67C5-2891F0DA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A6E2A-9551-AB53-FF27-469C8BE3A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7DAC5-6F15-EE2B-8444-4F8FB25676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1CF56-D1DF-E872-9A51-97D5911C1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30F24-A26E-5F97-B3AB-AD21DD472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CDC9C-72C4-F6DF-95EF-06F0548D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5857E-F28C-22D4-0037-B98736D7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6AE9-6BB5-D23D-F2DD-427BABDE7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CC2F3-B663-CF89-348B-1E37F30E7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3AEF7-6145-B1F0-D394-FC8D54C56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165B9-5878-D0FE-F09F-7480F295CA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C8DFD-DC5B-74F7-F761-7F3B80A9E9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7611D-F82F-7D6C-CEAF-CC29D945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79593C-151C-2BEF-5D6D-FFB5A1F76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4CC505-9F31-A978-9ECB-B309DC4A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3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B1FA-C53B-1D61-944C-48F11A4D3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2850C-F307-4AE3-22CC-2D388E6B7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09F729-4630-3F41-A85E-3DC48617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D2AFFD-3063-0D25-B2C5-824FB02FB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3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AA61C4-AD1C-26BC-87A0-D231FE80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5554FA-20DE-7573-4EF3-D7755880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90CEF-A4C6-9ABE-7B06-C1A6AB50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F502E-1EA0-8B52-FF8A-51AC2DBE3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50336-3AE7-F324-3D84-910C1E8A3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3FCF4-74D7-6FDE-2BAD-B80076032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42359-BA56-89A3-AA64-4089A737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C1836-5934-2638-2F0A-81CD8EAC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05407-79B8-86F0-BBFA-1124B074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4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2695-CDEE-3B3B-A611-ED24CD767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77C203-0094-2CF5-9487-97F8DA666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32A4E-575B-7DC6-8CD9-60EA7CBC5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C9F62-A7A8-81D3-F7FC-B37B5F3A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F2D0E-C6F3-4632-4ADA-E5C7BD7C4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BC563-6915-0FC6-7311-B5EA096B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7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C583E5-B2FD-05A4-5075-D2BDD93F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AA759-C2AD-E883-14A7-E0C587A9D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97B97-030F-74CD-88CA-65B088862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02EAF-FB63-4504-AC70-5A077DAF7393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DD5D7-99FD-B468-5073-7BBA33722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C70A8-5474-D1C0-5003-C20D9CB94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4EE52E-8133-4769-A5BF-047E13CE9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7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ow to Select An Effective Vapor Barrier for Your Project">
            <a:extLst>
              <a:ext uri="{FF2B5EF4-FFF2-40B4-BE49-F238E27FC236}">
                <a16:creationId xmlns:a16="http://schemas.microsoft.com/office/drawing/2014/main" id="{E09A9248-8D89-4058-DDE1-70A5D8349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2791" y="115525"/>
            <a:ext cx="4029609" cy="258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International Building Code 2024">
            <a:extLst>
              <a:ext uri="{FF2B5EF4-FFF2-40B4-BE49-F238E27FC236}">
                <a16:creationId xmlns:a16="http://schemas.microsoft.com/office/drawing/2014/main" id="{5BB4454D-50F7-4089-8DAA-8CC7725E28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998917" y="99703"/>
            <a:ext cx="979639" cy="128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E940BAFA-2F34-D377-A271-A41A6C4A8F10}"/>
              </a:ext>
            </a:extLst>
          </p:cNvPr>
          <p:cNvGrpSpPr/>
          <p:nvPr/>
        </p:nvGrpSpPr>
        <p:grpSpPr>
          <a:xfrm>
            <a:off x="7581530" y="2860546"/>
            <a:ext cx="4029609" cy="769441"/>
            <a:chOff x="452288" y="2839266"/>
            <a:chExt cx="6392392" cy="769441"/>
          </a:xfrm>
          <a:noFill/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E63B69B-ECE4-EB95-5D99-07CE2856BE52}"/>
                </a:ext>
              </a:extLst>
            </p:cNvPr>
            <p:cNvSpPr txBox="1"/>
            <p:nvPr/>
          </p:nvSpPr>
          <p:spPr>
            <a:xfrm>
              <a:off x="452288" y="2839266"/>
              <a:ext cx="6392392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1100" b="1" dirty="0"/>
                <a:t>Three Key Classification Criteria</a:t>
              </a:r>
            </a:p>
            <a:p>
              <a:pPr marL="285750" indent="-285750">
                <a:buFont typeface="+mj-lt"/>
                <a:buAutoNum type="arabicPeriod"/>
              </a:pPr>
              <a:r>
                <a:rPr lang="en-US" sz="1100" dirty="0"/>
                <a:t>Permeance – resistance to migration of moisture</a:t>
              </a:r>
            </a:p>
            <a:p>
              <a:pPr marL="285750" indent="-285750">
                <a:buFont typeface="+mj-lt"/>
                <a:buAutoNum type="arabicPeriod"/>
              </a:pPr>
              <a:r>
                <a:rPr lang="en-US" sz="1100" dirty="0"/>
                <a:t>Impact/puncture resistance</a:t>
              </a:r>
            </a:p>
            <a:p>
              <a:pPr marL="285750" indent="-285750">
                <a:buFont typeface="+mj-lt"/>
                <a:buAutoNum type="arabicPeriod"/>
              </a:pPr>
              <a:r>
                <a:rPr lang="en-US" sz="1100" dirty="0"/>
                <a:t>Tensile Strength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141BF72-F450-DBDA-54A4-6859694C5791}"/>
                </a:ext>
              </a:extLst>
            </p:cNvPr>
            <p:cNvCxnSpPr>
              <a:cxnSpLocks/>
            </p:cNvCxnSpPr>
            <p:nvPr/>
          </p:nvCxnSpPr>
          <p:spPr>
            <a:xfrm>
              <a:off x="452288" y="2839266"/>
              <a:ext cx="0" cy="769441"/>
            </a:xfrm>
            <a:prstGeom prst="line">
              <a:avLst/>
            </a:prstGeom>
            <a:grpFill/>
            <a:ln w="38100">
              <a:solidFill>
                <a:srgbClr val="0C37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2" descr="About 10% of U.S. counties have shifted to a new climate zone, most to a warmer zone. For more about this, see &amp;quot;Understanding the IECC’s New Climate Zone Map&amp;quot; by J.R. Babineau, a building scientist with Johns Manville’s corporate research and development arm.">
            <a:extLst>
              <a:ext uri="{FF2B5EF4-FFF2-40B4-BE49-F238E27FC236}">
                <a16:creationId xmlns:a16="http://schemas.microsoft.com/office/drawing/2014/main" id="{42D4B633-1DB9-554A-3070-89BC8A03B1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765" b="5262"/>
          <a:stretch/>
        </p:blipFill>
        <p:spPr bwMode="auto">
          <a:xfrm>
            <a:off x="7581530" y="3787098"/>
            <a:ext cx="4194269" cy="2460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291CC3C-3EBF-D2E8-B8F4-84C0C987F3EC}"/>
              </a:ext>
            </a:extLst>
          </p:cNvPr>
          <p:cNvSpPr txBox="1">
            <a:spLocks/>
          </p:cNvSpPr>
          <p:nvPr/>
        </p:nvSpPr>
        <p:spPr>
          <a:xfrm>
            <a:off x="380058" y="145390"/>
            <a:ext cx="10972800" cy="915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Construction Underlayment Film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7CA938B-B785-0860-4A73-5158DD2F54EA}"/>
              </a:ext>
            </a:extLst>
          </p:cNvPr>
          <p:cNvGrpSpPr/>
          <p:nvPr/>
        </p:nvGrpSpPr>
        <p:grpSpPr>
          <a:xfrm>
            <a:off x="452287" y="1303237"/>
            <a:ext cx="6392392" cy="769441"/>
            <a:chOff x="452288" y="1261050"/>
            <a:chExt cx="6401274" cy="85322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4358A8-C549-66EE-EE70-780A5DCB0242}"/>
                </a:ext>
              </a:extLst>
            </p:cNvPr>
            <p:cNvSpPr txBox="1"/>
            <p:nvPr/>
          </p:nvSpPr>
          <p:spPr>
            <a:xfrm>
              <a:off x="452288" y="1261050"/>
              <a:ext cx="6401274" cy="8532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Construction Underlayment/Vapor barrier wrap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Provides a barrier to moisture migration from the ground into the building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Prevents issues such as mold growth, concrete degradation, and potential damage to building materials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5F50623-F959-589B-6688-65BEA6EB7CAF}"/>
                </a:ext>
              </a:extLst>
            </p:cNvPr>
            <p:cNvCxnSpPr>
              <a:cxnSpLocks/>
            </p:cNvCxnSpPr>
            <p:nvPr/>
          </p:nvCxnSpPr>
          <p:spPr>
            <a:xfrm>
              <a:off x="452288" y="1261050"/>
              <a:ext cx="0" cy="769441"/>
            </a:xfrm>
            <a:prstGeom prst="line">
              <a:avLst/>
            </a:prstGeom>
            <a:ln w="38100">
              <a:solidFill>
                <a:srgbClr val="0C37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E55A99C-3D1B-0A90-96DE-E615899D7084}"/>
              </a:ext>
            </a:extLst>
          </p:cNvPr>
          <p:cNvGrpSpPr/>
          <p:nvPr/>
        </p:nvGrpSpPr>
        <p:grpSpPr>
          <a:xfrm>
            <a:off x="452287" y="4181799"/>
            <a:ext cx="6392392" cy="769442"/>
            <a:chOff x="452288" y="4136959"/>
            <a:chExt cx="6401274" cy="76944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DD526D0-E584-4E72-2447-3CCD1719C1CD}"/>
                </a:ext>
              </a:extLst>
            </p:cNvPr>
            <p:cNvSpPr txBox="1"/>
            <p:nvPr/>
          </p:nvSpPr>
          <p:spPr>
            <a:xfrm>
              <a:off x="452288" y="4136960"/>
              <a:ext cx="6401274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Three Classes of Vapor Barrier Underlayment Film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A, Class B, and Class C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Same barrier/permeance performance requirement of 0.1 perms for Class A – Class C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Classes differentiated based upon puncture and tensile strength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6A7EFDF-C555-E331-1B7C-7A9367FCC54D}"/>
                </a:ext>
              </a:extLst>
            </p:cNvPr>
            <p:cNvCxnSpPr>
              <a:cxnSpLocks/>
            </p:cNvCxnSpPr>
            <p:nvPr/>
          </p:nvCxnSpPr>
          <p:spPr>
            <a:xfrm>
              <a:off x="452288" y="4136959"/>
              <a:ext cx="0" cy="769441"/>
            </a:xfrm>
            <a:prstGeom prst="line">
              <a:avLst/>
            </a:prstGeom>
            <a:ln w="38100">
              <a:solidFill>
                <a:srgbClr val="0C37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0F6D978-8F4A-C41D-3038-58CC0930297D}"/>
              </a:ext>
            </a:extLst>
          </p:cNvPr>
          <p:cNvGrpSpPr/>
          <p:nvPr/>
        </p:nvGrpSpPr>
        <p:grpSpPr>
          <a:xfrm>
            <a:off x="452287" y="5208674"/>
            <a:ext cx="6392392" cy="687272"/>
            <a:chOff x="452287" y="5126140"/>
            <a:chExt cx="6401274" cy="68727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18A1AC5-0C54-B2C7-B2E5-D532ED5CD847}"/>
                </a:ext>
              </a:extLst>
            </p:cNvPr>
            <p:cNvSpPr txBox="1"/>
            <p:nvPr/>
          </p:nvSpPr>
          <p:spPr>
            <a:xfrm>
              <a:off x="452287" y="5213248"/>
              <a:ext cx="6401274" cy="6001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Market Insights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Heavy gauge structures varying in thickness from 6 – 20+mil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Solution utilized depends on building requirements, geography, and local building codes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D07612-A1C8-B199-E0C5-829D42DDC9DE}"/>
                </a:ext>
              </a:extLst>
            </p:cNvPr>
            <p:cNvCxnSpPr>
              <a:cxnSpLocks/>
            </p:cNvCxnSpPr>
            <p:nvPr/>
          </p:nvCxnSpPr>
          <p:spPr>
            <a:xfrm>
              <a:off x="452288" y="5126140"/>
              <a:ext cx="0" cy="687272"/>
            </a:xfrm>
            <a:prstGeom prst="line">
              <a:avLst/>
            </a:prstGeom>
            <a:ln w="38100">
              <a:solidFill>
                <a:srgbClr val="0C377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Table 1024">
            <a:extLst>
              <a:ext uri="{FF2B5EF4-FFF2-40B4-BE49-F238E27FC236}">
                <a16:creationId xmlns:a16="http://schemas.microsoft.com/office/drawing/2014/main" id="{E29AB0DC-FD98-5193-0F31-8C2C91CBB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316653"/>
              </p:ext>
            </p:extLst>
          </p:nvPr>
        </p:nvGraphicFramePr>
        <p:xfrm>
          <a:off x="452291" y="2238979"/>
          <a:ext cx="6392388" cy="162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097">
                  <a:extLst>
                    <a:ext uri="{9D8B030D-6E8A-4147-A177-3AD203B41FA5}">
                      <a16:colId xmlns:a16="http://schemas.microsoft.com/office/drawing/2014/main" val="1627081696"/>
                    </a:ext>
                  </a:extLst>
                </a:gridCol>
                <a:gridCol w="1598097">
                  <a:extLst>
                    <a:ext uri="{9D8B030D-6E8A-4147-A177-3AD203B41FA5}">
                      <a16:colId xmlns:a16="http://schemas.microsoft.com/office/drawing/2014/main" val="3282887279"/>
                    </a:ext>
                  </a:extLst>
                </a:gridCol>
                <a:gridCol w="1598097">
                  <a:extLst>
                    <a:ext uri="{9D8B030D-6E8A-4147-A177-3AD203B41FA5}">
                      <a16:colId xmlns:a16="http://schemas.microsoft.com/office/drawing/2014/main" val="1607851871"/>
                    </a:ext>
                  </a:extLst>
                </a:gridCol>
                <a:gridCol w="1598097">
                  <a:extLst>
                    <a:ext uri="{9D8B030D-6E8A-4147-A177-3AD203B41FA5}">
                      <a16:colId xmlns:a16="http://schemas.microsoft.com/office/drawing/2014/main" val="42594009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Key Performance Property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Class A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Class B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Class C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2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Water Vapor Permeance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0.1 perms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0.1 perms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0.1 perms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1499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50"/>
                        <a:t>Tensile Strength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45.0 </a:t>
                      </a:r>
                      <a:r>
                        <a:rPr lang="en-US" sz="1050" dirty="0" err="1"/>
                        <a:t>lbf</a:t>
                      </a:r>
                      <a:r>
                        <a:rPr lang="en-US" sz="1050" dirty="0"/>
                        <a:t>/in.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30.0 </a:t>
                      </a:r>
                      <a:r>
                        <a:rPr lang="en-US" sz="1050" dirty="0" err="1"/>
                        <a:t>lbf</a:t>
                      </a:r>
                      <a:r>
                        <a:rPr lang="en-US" sz="1050" dirty="0"/>
                        <a:t>/in.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13.6 </a:t>
                      </a:r>
                      <a:r>
                        <a:rPr lang="en-US" sz="1050" dirty="0" err="1"/>
                        <a:t>lbf</a:t>
                      </a:r>
                      <a:r>
                        <a:rPr lang="en-US" sz="1050" dirty="0"/>
                        <a:t>/in.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3768818"/>
                  </a:ext>
                </a:extLst>
              </a:tr>
              <a:tr h="469564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Puncture Resistance</a:t>
                      </a:r>
                    </a:p>
                    <a:p>
                      <a:pPr algn="ctr"/>
                      <a:r>
                        <a:rPr lang="en-US" sz="1050" dirty="0"/>
                        <a:t>Dart Impact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2.200 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1.700 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475 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5793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48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8F5F9-14E4-EF2E-D7F4-922F35A2352D}"/>
              </a:ext>
            </a:extLst>
          </p:cNvPr>
          <p:cNvSpPr txBox="1">
            <a:spLocks/>
          </p:cNvSpPr>
          <p:nvPr/>
        </p:nvSpPr>
        <p:spPr>
          <a:xfrm>
            <a:off x="323064" y="153914"/>
            <a:ext cx="10972800" cy="915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 Codes &amp; Standards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49CDF5-B6D4-90BB-E621-F8287F84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043" y="1803875"/>
            <a:ext cx="2000250" cy="20002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854736-24BC-990B-2C66-B9DC2144A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058" y="1888083"/>
            <a:ext cx="2000250" cy="2000250"/>
          </a:xfrm>
          <a:prstGeom prst="rect">
            <a:avLst/>
          </a:prstGeom>
        </p:spPr>
      </p:pic>
      <p:pic>
        <p:nvPicPr>
          <p:cNvPr id="5" name="Picture 4" descr="ASTM International">
            <a:extLst>
              <a:ext uri="{FF2B5EF4-FFF2-40B4-BE49-F238E27FC236}">
                <a16:creationId xmlns:a16="http://schemas.microsoft.com/office/drawing/2014/main" id="{20FE2580-CD5F-0881-23D2-798F8D7D7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600" y="1707290"/>
            <a:ext cx="22002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41D3B8-B476-6BA8-CAC0-5F4D416A7CC3}"/>
              </a:ext>
            </a:extLst>
          </p:cNvPr>
          <p:cNvSpPr txBox="1"/>
          <p:nvPr/>
        </p:nvSpPr>
        <p:spPr>
          <a:xfrm>
            <a:off x="606332" y="1133602"/>
            <a:ext cx="166441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International Building Code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676B6-7015-2DC6-2A0C-DEDDA0A31D2C}"/>
              </a:ext>
            </a:extLst>
          </p:cNvPr>
          <p:cNvSpPr txBox="1"/>
          <p:nvPr/>
        </p:nvSpPr>
        <p:spPr>
          <a:xfrm>
            <a:off x="3148544" y="1204900"/>
            <a:ext cx="189081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International Residential Code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66D38A-6F82-97D4-39C5-D8A4E112F876}"/>
              </a:ext>
            </a:extLst>
          </p:cNvPr>
          <p:cNvSpPr txBox="1"/>
          <p:nvPr/>
        </p:nvSpPr>
        <p:spPr>
          <a:xfrm>
            <a:off x="5809464" y="1165291"/>
            <a:ext cx="166441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ASTM International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1428DA-890A-3A18-B0A3-D2DB0DC61751}"/>
              </a:ext>
            </a:extLst>
          </p:cNvPr>
          <p:cNvSpPr txBox="1"/>
          <p:nvPr/>
        </p:nvSpPr>
        <p:spPr>
          <a:xfrm>
            <a:off x="9021660" y="1112772"/>
            <a:ext cx="2171807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American Concrete Institute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32F85A-C8DC-873C-FAF0-FEA24E39F3A4}"/>
              </a:ext>
            </a:extLst>
          </p:cNvPr>
          <p:cNvSpPr txBox="1"/>
          <p:nvPr/>
        </p:nvSpPr>
        <p:spPr>
          <a:xfrm>
            <a:off x="5611005" y="3833718"/>
            <a:ext cx="282442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ASTM E1745 - Standard Specification for Plastic Water Vapor Retarders Used in Contact with Soil or Granular Fill under Concrete Slabs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Class A, B, or C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All under slab structures are Class I materials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ASTM E154 - Standard Test Methods for Water Vapor Retarders Used in Contact with Earth Under Concrete Slabs, on Walls, or as Ground Cover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376585-4C80-1052-2264-983B5E28190A}"/>
              </a:ext>
            </a:extLst>
          </p:cNvPr>
          <p:cNvSpPr txBox="1"/>
          <p:nvPr/>
        </p:nvSpPr>
        <p:spPr>
          <a:xfrm>
            <a:off x="612416" y="3940724"/>
            <a:ext cx="19023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Vapor retarder Class I, II, or III based upon building codes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Section 1907 – Slabs on 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4781AB-D772-336D-7272-6687B64597FB}"/>
              </a:ext>
            </a:extLst>
          </p:cNvPr>
          <p:cNvSpPr txBox="1"/>
          <p:nvPr/>
        </p:nvSpPr>
        <p:spPr>
          <a:xfrm>
            <a:off x="3141865" y="4048296"/>
            <a:ext cx="200025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R506.2.3 Vapor retarder must be a minimum of 10 mil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510145-F9CC-0317-89B7-B742636AA1D5}"/>
              </a:ext>
            </a:extLst>
          </p:cNvPr>
          <p:cNvSpPr txBox="1"/>
          <p:nvPr/>
        </p:nvSpPr>
        <p:spPr>
          <a:xfrm>
            <a:off x="1048306" y="6093137"/>
            <a:ext cx="9857429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/>
              <a:t>State and local codes leverage framework established by these industry organizations.</a:t>
            </a:r>
          </a:p>
        </p:txBody>
      </p:sp>
      <p:pic>
        <p:nvPicPr>
          <p:cNvPr id="14" name="Picture 6" descr="ACI (American Concrete Institute ...">
            <a:extLst>
              <a:ext uri="{FF2B5EF4-FFF2-40B4-BE49-F238E27FC236}">
                <a16:creationId xmlns:a16="http://schemas.microsoft.com/office/drawing/2014/main" id="{9081BC8E-A218-7134-EDB4-6AD59BA99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34" y="1925357"/>
            <a:ext cx="3272532" cy="174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9C0D527-5621-D26C-BFE2-55037D698059}"/>
              </a:ext>
            </a:extLst>
          </p:cNvPr>
          <p:cNvSpPr txBox="1"/>
          <p:nvPr/>
        </p:nvSpPr>
        <p:spPr>
          <a:xfrm>
            <a:off x="8728284" y="4005448"/>
            <a:ext cx="30762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ACI 302.1R-15 - GUIDE TO CONCRETE FLOOR AND SLAB CONSTRUCTION</a:t>
            </a:r>
          </a:p>
        </p:txBody>
      </p:sp>
    </p:spTree>
    <p:extLst>
      <p:ext uri="{BB962C8B-B14F-4D97-AF65-F5344CB8AC3E}">
        <p14:creationId xmlns:p14="http://schemas.microsoft.com/office/powerpoint/2010/main" val="339704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1024">
            <a:extLst>
              <a:ext uri="{FF2B5EF4-FFF2-40B4-BE49-F238E27FC236}">
                <a16:creationId xmlns:a16="http://schemas.microsoft.com/office/drawing/2014/main" id="{1D500391-F353-C93F-C71F-92DB04A8B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15115"/>
              </p:ext>
            </p:extLst>
          </p:nvPr>
        </p:nvGraphicFramePr>
        <p:xfrm>
          <a:off x="179287" y="2128520"/>
          <a:ext cx="11833426" cy="187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880">
                  <a:extLst>
                    <a:ext uri="{9D8B030D-6E8A-4147-A177-3AD203B41FA5}">
                      <a16:colId xmlns:a16="http://schemas.microsoft.com/office/drawing/2014/main" val="1627081696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370686897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1078954806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3282887279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1607851871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4259400916"/>
                    </a:ext>
                  </a:extLst>
                </a:gridCol>
                <a:gridCol w="1539591">
                  <a:extLst>
                    <a:ext uri="{9D8B030D-6E8A-4147-A177-3AD203B41FA5}">
                      <a16:colId xmlns:a16="http://schemas.microsoft.com/office/drawing/2014/main" val="2133549928"/>
                    </a:ext>
                  </a:extLst>
                </a:gridCol>
              </a:tblGrid>
              <a:tr h="3339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Key Performance Property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ASTM  Method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Units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ASTM E1745</a:t>
                      </a:r>
                    </a:p>
                    <a:p>
                      <a:pPr algn="ctr"/>
                      <a:r>
                        <a:rPr lang="en-US" sz="1400" dirty="0"/>
                        <a:t>Class A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10A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15A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20A</a:t>
                      </a:r>
                    </a:p>
                  </a:txBody>
                  <a:tcPr anchor="ctr">
                    <a:solidFill>
                      <a:srgbClr val="0C37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2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Water Vapor Permeance</a:t>
                      </a:r>
                    </a:p>
                    <a:p>
                      <a:pPr algn="ctr"/>
                      <a:r>
                        <a:rPr lang="en-US" sz="1400" dirty="0"/>
                        <a:t>23°C, 100% RH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F1249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1499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Tensile Strength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D882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lbf</a:t>
                      </a:r>
                      <a:r>
                        <a:rPr lang="en-US" sz="1400" dirty="0"/>
                        <a:t>./in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3768818"/>
                  </a:ext>
                </a:extLst>
              </a:tr>
              <a:tr h="4695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Puncture Resistance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D1709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&gt;3,300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&gt;3,000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&gt;3,300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5793919"/>
                  </a:ext>
                </a:extLst>
              </a:tr>
            </a:tbl>
          </a:graphicData>
        </a:graphic>
      </p:graphicFrame>
      <p:sp>
        <p:nvSpPr>
          <p:cNvPr id="5" name="Title 2">
            <a:extLst>
              <a:ext uri="{FF2B5EF4-FFF2-40B4-BE49-F238E27FC236}">
                <a16:creationId xmlns:a16="http://schemas.microsoft.com/office/drawing/2014/main" id="{A06EC92C-9513-72DF-9A0C-F66BBB110266}"/>
              </a:ext>
            </a:extLst>
          </p:cNvPr>
          <p:cNvSpPr txBox="1">
            <a:spLocks/>
          </p:cNvSpPr>
          <p:nvPr/>
        </p:nvSpPr>
        <p:spPr>
          <a:xfrm>
            <a:off x="294198" y="280505"/>
            <a:ext cx="11539331" cy="7354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Construction Underlayment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71C966-732F-B779-733C-E3E995E27D6A}"/>
              </a:ext>
            </a:extLst>
          </p:cNvPr>
          <p:cNvSpPr txBox="1"/>
          <p:nvPr/>
        </p:nvSpPr>
        <p:spPr>
          <a:xfrm>
            <a:off x="358471" y="721360"/>
            <a:ext cx="662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ASTM E1745 Class A Product Performance</a:t>
            </a:r>
          </a:p>
        </p:txBody>
      </p:sp>
    </p:spTree>
    <p:extLst>
      <p:ext uri="{BB962C8B-B14F-4D97-AF65-F5344CB8AC3E}">
        <p14:creationId xmlns:p14="http://schemas.microsoft.com/office/powerpoint/2010/main" val="156360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EFCDB-2B3B-6AD6-684F-875135DB6124}"/>
              </a:ext>
            </a:extLst>
          </p:cNvPr>
          <p:cNvSpPr txBox="1">
            <a:spLocks/>
          </p:cNvSpPr>
          <p:nvPr/>
        </p:nvSpPr>
        <p:spPr>
          <a:xfrm>
            <a:off x="173934" y="103588"/>
            <a:ext cx="11539331" cy="7354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Permeance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446FA36-54BB-5EA3-2469-C9DC2CBC2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41911"/>
              </p:ext>
            </p:extLst>
          </p:nvPr>
        </p:nvGraphicFramePr>
        <p:xfrm>
          <a:off x="541351" y="1103243"/>
          <a:ext cx="7617129" cy="5094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7692478-F5C9-1840-2B0F-51CFA694F2C3}"/>
              </a:ext>
            </a:extLst>
          </p:cNvPr>
          <p:cNvSpPr txBox="1"/>
          <p:nvPr/>
        </p:nvSpPr>
        <p:spPr>
          <a:xfrm>
            <a:off x="8473439" y="3027680"/>
            <a:ext cx="3352801" cy="1169551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Permeance exceeds Class A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10A, 15A, and 20A are below 0.1 perms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15A and 20A are below 0.01 perms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E6FA4A-9BE8-BBFF-29DA-E74E2E898C89}"/>
              </a:ext>
            </a:extLst>
          </p:cNvPr>
          <p:cNvSpPr txBox="1"/>
          <p:nvPr/>
        </p:nvSpPr>
        <p:spPr>
          <a:xfrm>
            <a:off x="8360464" y="2719903"/>
            <a:ext cx="3352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Performance Property Summary</a:t>
            </a:r>
          </a:p>
        </p:txBody>
      </p:sp>
    </p:spTree>
    <p:extLst>
      <p:ext uri="{BB962C8B-B14F-4D97-AF65-F5344CB8AC3E}">
        <p14:creationId xmlns:p14="http://schemas.microsoft.com/office/powerpoint/2010/main" val="2071214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22A2-ADEC-5EF0-F1C6-1D4EC22F05B0}"/>
              </a:ext>
            </a:extLst>
          </p:cNvPr>
          <p:cNvSpPr txBox="1">
            <a:spLocks/>
          </p:cNvSpPr>
          <p:nvPr/>
        </p:nvSpPr>
        <p:spPr>
          <a:xfrm>
            <a:off x="180690" y="131581"/>
            <a:ext cx="11539331" cy="7354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Tensile Strength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85325B4-7309-1BC8-932E-43262E7C0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40372"/>
              </p:ext>
            </p:extLst>
          </p:nvPr>
        </p:nvGraphicFramePr>
        <p:xfrm>
          <a:off x="703911" y="1239520"/>
          <a:ext cx="7903455" cy="4831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60BB84C-23C5-269D-068C-D67C6B0E5680}"/>
              </a:ext>
            </a:extLst>
          </p:cNvPr>
          <p:cNvSpPr txBox="1"/>
          <p:nvPr/>
        </p:nvSpPr>
        <p:spPr>
          <a:xfrm rot="16200000">
            <a:off x="-1375608" y="3690068"/>
            <a:ext cx="3635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Tensile Strength, </a:t>
            </a:r>
            <a:r>
              <a:rPr lang="en-US" sz="1400" dirty="0" err="1"/>
              <a:t>lbf</a:t>
            </a:r>
            <a:r>
              <a:rPr lang="en-US" sz="1400" dirty="0"/>
              <a:t>./in</a:t>
            </a:r>
          </a:p>
          <a:p>
            <a:pPr algn="ctr"/>
            <a:r>
              <a:rPr lang="en-US" sz="1400" dirty="0"/>
              <a:t>MD/TD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6BAE72-9AB6-6C6F-9C45-53202AD78E35}"/>
              </a:ext>
            </a:extLst>
          </p:cNvPr>
          <p:cNvSpPr txBox="1"/>
          <p:nvPr/>
        </p:nvSpPr>
        <p:spPr>
          <a:xfrm>
            <a:off x="8625839" y="3027680"/>
            <a:ext cx="3352801" cy="1169551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Tensile Strength exceeds Class A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10A, 15A, and 20A are above minimum of 45 </a:t>
            </a:r>
            <a:r>
              <a:rPr lang="en-US" sz="1400" dirty="0" err="1"/>
              <a:t>lfb</a:t>
            </a:r>
            <a:r>
              <a:rPr lang="en-US" sz="1400" dirty="0"/>
              <a:t>./in in MD and TD direction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7FBF2C-F3A2-7E42-5EA9-2D47D4B55C46}"/>
              </a:ext>
            </a:extLst>
          </p:cNvPr>
          <p:cNvSpPr txBox="1"/>
          <p:nvPr/>
        </p:nvSpPr>
        <p:spPr>
          <a:xfrm>
            <a:off x="8512864" y="2719903"/>
            <a:ext cx="3352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Performance Property Summary</a:t>
            </a:r>
          </a:p>
        </p:txBody>
      </p:sp>
    </p:spTree>
    <p:extLst>
      <p:ext uri="{BB962C8B-B14F-4D97-AF65-F5344CB8AC3E}">
        <p14:creationId xmlns:p14="http://schemas.microsoft.com/office/powerpoint/2010/main" val="363045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DE5CB-5103-D268-2015-9D8FBB7845FA}"/>
              </a:ext>
            </a:extLst>
          </p:cNvPr>
          <p:cNvSpPr txBox="1">
            <a:spLocks/>
          </p:cNvSpPr>
          <p:nvPr/>
        </p:nvSpPr>
        <p:spPr>
          <a:xfrm>
            <a:off x="194254" y="92565"/>
            <a:ext cx="11539331" cy="7354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Puncture Resistance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E903272-3736-A102-1C7F-50E3F3ADB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469281"/>
              </p:ext>
            </p:extLst>
          </p:nvPr>
        </p:nvGraphicFramePr>
        <p:xfrm>
          <a:off x="701040" y="950843"/>
          <a:ext cx="7294880" cy="5200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7E10003-8749-9A41-987C-9A1DEBBE6E6E}"/>
              </a:ext>
            </a:extLst>
          </p:cNvPr>
          <p:cNvSpPr txBox="1"/>
          <p:nvPr/>
        </p:nvSpPr>
        <p:spPr>
          <a:xfrm>
            <a:off x="8625839" y="3027680"/>
            <a:ext cx="3352801" cy="738664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Dart exceeds Class A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10A, 15A, and 20A are above 2,200 grams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EB79A3-1A01-1A7F-39AB-01D6D6848B30}"/>
              </a:ext>
            </a:extLst>
          </p:cNvPr>
          <p:cNvSpPr txBox="1"/>
          <p:nvPr/>
        </p:nvSpPr>
        <p:spPr>
          <a:xfrm>
            <a:off x="8512864" y="2719903"/>
            <a:ext cx="3352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Performance Property 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FDC8DF-4F56-9EFF-B699-19550A4C8544}"/>
              </a:ext>
            </a:extLst>
          </p:cNvPr>
          <p:cNvSpPr txBox="1"/>
          <p:nvPr/>
        </p:nvSpPr>
        <p:spPr>
          <a:xfrm>
            <a:off x="1209040" y="5760720"/>
            <a:ext cx="1534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ASTM E1745 </a:t>
            </a:r>
          </a:p>
          <a:p>
            <a:pPr algn="ctr"/>
            <a:r>
              <a:rPr lang="en-US" sz="1400" b="1" dirty="0"/>
              <a:t>Class 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479A35-7AE3-7808-EF09-28FCE0578277}"/>
              </a:ext>
            </a:extLst>
          </p:cNvPr>
          <p:cNvSpPr txBox="1"/>
          <p:nvPr/>
        </p:nvSpPr>
        <p:spPr>
          <a:xfrm>
            <a:off x="2936240" y="5868441"/>
            <a:ext cx="1534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10A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5711FF-5054-FCAA-0732-C3D8A68684B8}"/>
              </a:ext>
            </a:extLst>
          </p:cNvPr>
          <p:cNvSpPr txBox="1"/>
          <p:nvPr/>
        </p:nvSpPr>
        <p:spPr>
          <a:xfrm>
            <a:off x="4602480" y="5855830"/>
            <a:ext cx="1534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15A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02A9CB-A08D-E9B0-FE68-5F156B3F7ACA}"/>
              </a:ext>
            </a:extLst>
          </p:cNvPr>
          <p:cNvSpPr txBox="1"/>
          <p:nvPr/>
        </p:nvSpPr>
        <p:spPr>
          <a:xfrm>
            <a:off x="6248400" y="5868441"/>
            <a:ext cx="1534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20A</a:t>
            </a:r>
          </a:p>
        </p:txBody>
      </p:sp>
    </p:spTree>
    <p:extLst>
      <p:ext uri="{BB962C8B-B14F-4D97-AF65-F5344CB8AC3E}">
        <p14:creationId xmlns:p14="http://schemas.microsoft.com/office/powerpoint/2010/main" val="2487685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453</Words>
  <Application>Microsoft Office PowerPoint</Application>
  <PresentationFormat>Widescreen</PresentationFormat>
  <Paragraphs>104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Novolex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Benson, Sonya</dc:creator>
  <cp:lastModifiedBy>Marc Morris</cp:lastModifiedBy>
  <cp:revision>2</cp:revision>
  <dcterms:created xsi:type="dcterms:W3CDTF">2025-12-19T11:59:11Z</dcterms:created>
  <dcterms:modified xsi:type="dcterms:W3CDTF">2025-12-19T19:08:14Z</dcterms:modified>
</cp:coreProperties>
</file>